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4"/>
  </p:notesMasterIdLst>
  <p:sldIdLst>
    <p:sldId id="256" r:id="rId3"/>
    <p:sldId id="301" r:id="rId4"/>
    <p:sldId id="257" r:id="rId5"/>
    <p:sldId id="298" r:id="rId6"/>
    <p:sldId id="297" r:id="rId7"/>
    <p:sldId id="258" r:id="rId8"/>
    <p:sldId id="259" r:id="rId9"/>
    <p:sldId id="260" r:id="rId10"/>
    <p:sldId id="261" r:id="rId11"/>
    <p:sldId id="262" r:id="rId12"/>
    <p:sldId id="569" r:id="rId13"/>
    <p:sldId id="568" r:id="rId14"/>
    <p:sldId id="625" r:id="rId15"/>
    <p:sldId id="640" r:id="rId16"/>
    <p:sldId id="634" r:id="rId17"/>
    <p:sldId id="635" r:id="rId18"/>
    <p:sldId id="636" r:id="rId19"/>
    <p:sldId id="637" r:id="rId20"/>
    <p:sldId id="638" r:id="rId21"/>
    <p:sldId id="639" r:id="rId22"/>
    <p:sldId id="295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 Burns" initials="PB" lastIdx="1" clrIdx="0">
    <p:extLst>
      <p:ext uri="{19B8F6BF-5375-455C-9EA6-DF929625EA0E}">
        <p15:presenceInfo xmlns:p15="http://schemas.microsoft.com/office/powerpoint/2012/main" userId="S::phil@arroyogroup.com::d77982fc-f149-4646-800e-a5e8482862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9"/>
    <p:restoredTop sz="94453"/>
  </p:normalViewPr>
  <p:slideViewPr>
    <p:cSldViewPr>
      <p:cViewPr varScale="1">
        <p:scale>
          <a:sx n="144" d="100"/>
          <a:sy n="144" d="100"/>
        </p:scale>
        <p:origin x="200" y="2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 b="0" i="0">
        <a:latin typeface="Calibri" panose="020F0502020204030204" pitchFamily="34" charset="0"/>
        <a:ea typeface="+mn-ea"/>
        <a:cs typeface="Calibri" panose="020F0502020204030204" pitchFamily="34" charset="0"/>
        <a:sym typeface="FreightSans Pro Book"/>
      </a:defRPr>
    </a:lvl1pPr>
    <a:lvl2pPr indent="228600" latinLnBrk="0">
      <a:defRPr sz="1200">
        <a:latin typeface="+mn-lt"/>
        <a:ea typeface="+mn-ea"/>
        <a:cs typeface="+mn-cs"/>
        <a:sym typeface="FreightSans Pro Book"/>
      </a:defRPr>
    </a:lvl2pPr>
    <a:lvl3pPr indent="457200" latinLnBrk="0">
      <a:defRPr sz="1200">
        <a:latin typeface="+mn-lt"/>
        <a:ea typeface="+mn-ea"/>
        <a:cs typeface="+mn-cs"/>
        <a:sym typeface="FreightSans Pro Book"/>
      </a:defRPr>
    </a:lvl3pPr>
    <a:lvl4pPr indent="685800" latinLnBrk="0">
      <a:defRPr sz="1200">
        <a:latin typeface="+mn-lt"/>
        <a:ea typeface="+mn-ea"/>
        <a:cs typeface="+mn-cs"/>
        <a:sym typeface="FreightSans Pro Book"/>
      </a:defRPr>
    </a:lvl4pPr>
    <a:lvl5pPr indent="914400" latinLnBrk="0">
      <a:defRPr sz="1200">
        <a:latin typeface="+mn-lt"/>
        <a:ea typeface="+mn-ea"/>
        <a:cs typeface="+mn-cs"/>
        <a:sym typeface="FreightSans Pro Book"/>
      </a:defRPr>
    </a:lvl5pPr>
    <a:lvl6pPr indent="1143000" latinLnBrk="0">
      <a:defRPr sz="1200">
        <a:latin typeface="+mn-lt"/>
        <a:ea typeface="+mn-ea"/>
        <a:cs typeface="+mn-cs"/>
        <a:sym typeface="FreightSans Pro Book"/>
      </a:defRPr>
    </a:lvl6pPr>
    <a:lvl7pPr indent="1371600" latinLnBrk="0">
      <a:defRPr sz="1200">
        <a:latin typeface="+mn-lt"/>
        <a:ea typeface="+mn-ea"/>
        <a:cs typeface="+mn-cs"/>
        <a:sym typeface="FreightSans Pro Book"/>
      </a:defRPr>
    </a:lvl7pPr>
    <a:lvl8pPr indent="1600200" latinLnBrk="0">
      <a:defRPr sz="1200">
        <a:latin typeface="+mn-lt"/>
        <a:ea typeface="+mn-ea"/>
        <a:cs typeface="+mn-cs"/>
        <a:sym typeface="FreightSans Pro Book"/>
      </a:defRPr>
    </a:lvl8pPr>
    <a:lvl9pPr indent="1828800" latinLnBrk="0">
      <a:defRPr sz="1200">
        <a:latin typeface="+mn-lt"/>
        <a:ea typeface="+mn-ea"/>
        <a:cs typeface="+mn-cs"/>
        <a:sym typeface="FreightSans Pro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stats on the left are not at the same scale as the following slides.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Keep this arrangement tucked away somewhere, but separate out into individual slides. Assume most of people will be viewing this video on phones.</a:t>
            </a:r>
          </a:p>
        </p:txBody>
      </p:sp>
    </p:spTree>
    <p:extLst>
      <p:ext uri="{BB962C8B-B14F-4D97-AF65-F5344CB8AC3E}">
        <p14:creationId xmlns:p14="http://schemas.microsoft.com/office/powerpoint/2010/main" val="175015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Keep this arrangement tucked away somewhere, but separate out into individual slides. Assume most of people will be viewing this video on phones.</a:t>
            </a:r>
          </a:p>
        </p:txBody>
      </p:sp>
    </p:spTree>
    <p:extLst>
      <p:ext uri="{BB962C8B-B14F-4D97-AF65-F5344CB8AC3E}">
        <p14:creationId xmlns:p14="http://schemas.microsoft.com/office/powerpoint/2010/main" val="111936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974D1-0627-4F8D-99B6-88C0C5E22E7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8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974D1-0627-4F8D-99B6-88C0C5E22E7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2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 i="0"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 b="0" i="0"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 b="0" i="0"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 b="0" i="0"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 b="0" i="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043A-D9D9-8347-AD1A-3B06EDD0AC45}" type="datetime1">
              <a:rPr lang="en-US" smtClean="0"/>
              <a:pPr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A4A5-3182-4DDF-B904-B83520D82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0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1741-BEDB-E146-8BDC-95B1BA22049C}" type="datetime1">
              <a:rPr lang="en-US" smtClean="0"/>
              <a:pPr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A4A5-3182-4DDF-B904-B83520D82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07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1997-A2FB-1449-AE69-0BAE0B86923F}" type="datetime1">
              <a:rPr lang="en-US" smtClean="0"/>
              <a:pPr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A4A5-3182-4DDF-B904-B83520D82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24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41C5-B041-284B-B397-69EE3F84276C}" type="datetime1">
              <a:rPr lang="en-US" smtClean="0"/>
              <a:pPr/>
              <a:t>7/28/20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A4A5-3182-4DDF-B904-B83520D82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32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8602-F7B1-024B-98F6-167397CD614C}" type="datetime1">
              <a:rPr lang="en-US" smtClean="0"/>
              <a:pPr/>
              <a:t>7/28/20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A4A5-3182-4DDF-B904-B83520D82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1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39CD-E406-0C47-AFDC-B507132DE226}" type="datetime1">
              <a:rPr lang="en-US" smtClean="0"/>
              <a:pPr/>
              <a:t>7/28/20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A4A5-3182-4DDF-B904-B83520D82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C1B1-0EDF-7E42-AFB7-91B41898C053}" type="datetime1">
              <a:rPr lang="en-US" smtClean="0"/>
              <a:pPr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A4A5-3182-4DDF-B904-B83520D82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3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00A3-7B59-3448-B2AB-1ED882142462}" type="datetime1">
              <a:rPr lang="en-US" smtClean="0"/>
              <a:pPr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A4A5-3182-4DDF-B904-B83520D82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F2A2-0131-5C4F-A561-795C5795E99C}" type="datetime1">
              <a:rPr lang="en-US" smtClean="0"/>
              <a:pPr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A4A5-3182-4DDF-B904-B83520D82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40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07D0-7580-3F46-9E8D-DD8851202608}" type="datetime1">
              <a:rPr lang="en-US" smtClean="0"/>
              <a:pPr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A4A5-3182-4DDF-B904-B83520D82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8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 b="0" i="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 b="0" i="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 b="0" i="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 b="0" i="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 b="0" i="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 b="0" i="0"/>
            </a:lvl1pPr>
            <a:lvl2pPr marL="790575" indent="-333375">
              <a:spcBef>
                <a:spcPts val="600"/>
              </a:spcBef>
              <a:defRPr sz="2800" b="0" i="0"/>
            </a:lvl2pPr>
            <a:lvl3pPr marL="1234439" indent="-320039">
              <a:spcBef>
                <a:spcPts val="600"/>
              </a:spcBef>
              <a:defRPr sz="2800" b="0" i="0"/>
            </a:lvl3pPr>
            <a:lvl4pPr marL="1727200" indent="-355600">
              <a:spcBef>
                <a:spcPts val="600"/>
              </a:spcBef>
              <a:defRPr sz="2800" b="0" i="0"/>
            </a:lvl4pPr>
            <a:lvl5pPr marL="2184400" indent="-355600">
              <a:spcBef>
                <a:spcPts val="600"/>
              </a:spcBef>
              <a:defRPr sz="28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0" i="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0" i="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0" i="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0" i="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>
            <a:lvl1pPr>
              <a:defRPr b="0" i="0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 dirty="0"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 dirty="0"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 i="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 b="0" i="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 b="0" i="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 b="0" i="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58F3-4570-AD47-8704-718AD2BC80CA}" type="datetime1">
              <a:rPr lang="en-US" smtClean="0"/>
              <a:pPr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A4A5-3182-4DDF-B904-B83520D82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4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1726" y="4765685"/>
            <a:ext cx="275074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0" i="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FreightSans Pro Book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FreightSans Pro Book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FreightSans Pro Book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FreightSans Pro Book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FreightSans Pro Book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FreightSans Pro Book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FreightSans Pro Book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FreightSans Pro Book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FreightSans Pro Book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FreightSans Pro Book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FreightSans Pro Book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FreightSans Pro Book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FreightSans Pro Book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FreightSans Pro Book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FreightSans Pro Book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FreightSans Pro Book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FreightSans Pro Book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FreightSans Pro Book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FreightSans Pro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eightSans Pro Book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eightSans Pro Book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eightSans Pro Book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eightSans Pro Book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eightSans Pro Book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eightSans Pro Book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eightSans Pro Book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eightSans Pro Book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eightSans Pro 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A14541F-E429-2A48-91C7-FCC41D1822FD}" type="datetime1">
              <a:rPr lang="en-US" smtClean="0"/>
              <a:pPr/>
              <a:t>7/28/20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384A4A5-3182-4DDF-B904-B83520D822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0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ext stop compton…"/>
          <p:cNvSpPr txBox="1">
            <a:spLocks noGrp="1"/>
          </p:cNvSpPr>
          <p:nvPr>
            <p:ph type="title"/>
          </p:nvPr>
        </p:nvSpPr>
        <p:spPr>
          <a:xfrm>
            <a:off x="1217612" y="3140076"/>
            <a:ext cx="7772401" cy="1295072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rPr dirty="0"/>
              <a:t>next stop </a:t>
            </a:r>
            <a:r>
              <a:rPr dirty="0" err="1"/>
              <a:t>compton</a:t>
            </a:r>
            <a:endParaRPr dirty="0"/>
          </a:p>
          <a:p>
            <a:pPr>
              <a:defRPr sz="3800"/>
            </a:pPr>
            <a:r>
              <a:rPr lang="en-US" dirty="0">
                <a:latin typeface="Calibri" panose="020F0502020204030204" pitchFamily="34" charset="0"/>
              </a:rPr>
              <a:t>CITY COUNCIL STUDY SESSION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95" name="May 14, 2020…"/>
          <p:cNvSpPr txBox="1">
            <a:spLocks noGrp="1"/>
          </p:cNvSpPr>
          <p:nvPr>
            <p:ph type="body" sz="quarter" idx="1"/>
          </p:nvPr>
        </p:nvSpPr>
        <p:spPr>
          <a:xfrm>
            <a:off x="1217612" y="3869135"/>
            <a:ext cx="7772401" cy="112514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July 28</a:t>
            </a:r>
            <a:r>
              <a:rPr dirty="0"/>
              <a:t>, 2020</a:t>
            </a:r>
          </a:p>
          <a:p>
            <a:r>
              <a:rPr dirty="0"/>
              <a:t>The Arroyo Group</a:t>
            </a:r>
          </a:p>
        </p:txBody>
      </p:sp>
      <p:sp>
        <p:nvSpPr>
          <p:cNvPr id="96" name="Rectangle 18"/>
          <p:cNvSpPr/>
          <p:nvPr/>
        </p:nvSpPr>
        <p:spPr>
          <a:xfrm rot="10800000">
            <a:off x="-17860" y="-43983"/>
            <a:ext cx="1011834" cy="5231466"/>
          </a:xfrm>
          <a:prstGeom prst="rect">
            <a:avLst/>
          </a:prstGeom>
          <a:solidFill>
            <a:srgbClr val="005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reightSans Pro Book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7" name="compton_logo.png" descr="compton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24" y="4059659"/>
            <a:ext cx="902866" cy="902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Metro Logo Hollow.png" descr="Metro Logo Hol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040" y="4305363"/>
            <a:ext cx="1461012" cy="657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3.jpeg" descr="image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7999" y="0"/>
            <a:ext cx="2099819" cy="1574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2648.jpg" descr="IMG_26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1501" y="0"/>
            <a:ext cx="2099819" cy="1574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2733.jpg" descr="IMG_27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9103" y="1091"/>
            <a:ext cx="2096909" cy="1572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G_2767.jpg" descr="IMG_27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28847" y="0"/>
            <a:ext cx="2099820" cy="1574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1090796.JPG" descr="P10907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2584" y="1433858"/>
            <a:ext cx="2070649" cy="1380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1090800.jpg" descr="P10908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61501" y="1433858"/>
            <a:ext cx="2070002" cy="1380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Screen Shot 2019-01-10 at 10.06.16 AM.png" descr="Screen Shot 2019-01-10 at 10.06.16 A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8152" y="1426863"/>
            <a:ext cx="2406787" cy="1394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Screen Shot 2019-01-10 at 10.18.59 AM.png" descr="Screen Shot 2019-01-10 at 10.18.59 A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05055" y="1430292"/>
            <a:ext cx="2152525" cy="1387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8"/>
          <p:cNvSpPr/>
          <p:nvPr/>
        </p:nvSpPr>
        <p:spPr>
          <a:xfrm rot="10800000">
            <a:off x="-914400" y="-95250"/>
            <a:ext cx="11277600" cy="980339"/>
          </a:xfrm>
          <a:prstGeom prst="rect">
            <a:avLst/>
          </a:prstGeom>
          <a:solidFill>
            <a:srgbClr val="005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reightSans Pro Book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TextBox 3"/>
          <p:cNvSpPr txBox="1"/>
          <p:nvPr/>
        </p:nvSpPr>
        <p:spPr>
          <a:xfrm>
            <a:off x="45719" y="57150"/>
            <a:ext cx="90525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DDD9C3"/>
                </a:solidFill>
                <a:latin typeface="FreightSans Pro Semibold"/>
                <a:ea typeface="FreightSans Pro Semibold"/>
                <a:cs typeface="FreightSans Pro Semibold"/>
                <a:sym typeface="FreightSans Pro Semibold"/>
              </a:defRPr>
            </a:lvl1pPr>
          </a:lstStyle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Key Implementation Actions</a:t>
            </a:r>
          </a:p>
        </p:txBody>
      </p:sp>
      <p:sp>
        <p:nvSpPr>
          <p:cNvPr id="144" name="TextBox 14"/>
          <p:cNvSpPr txBox="1"/>
          <p:nvPr/>
        </p:nvSpPr>
        <p:spPr>
          <a:xfrm>
            <a:off x="426718" y="1581150"/>
            <a:ext cx="8290561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lvl="1" indent="-457200">
              <a:spcBef>
                <a:spcPts val="3600"/>
              </a:spcBef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FreightSans Pro Book"/>
              </a:defRPr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Property-Based Business Improvement District</a:t>
            </a:r>
          </a:p>
          <a:p>
            <a:pPr marL="457200" lvl="1" indent="-457200">
              <a:spcBef>
                <a:spcPts val="3600"/>
              </a:spcBef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FreightSans Pro Book"/>
              </a:defRPr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Affordable housing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&amp; incubation spaces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 on publicly-owned land</a:t>
            </a:r>
          </a:p>
          <a:p>
            <a:pPr marL="457200" lvl="1" indent="-457200">
              <a:spcBef>
                <a:spcPts val="3600"/>
              </a:spcBef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FreightSans Pro Book"/>
              </a:defRPr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Local hire requirements for large projects</a:t>
            </a:r>
          </a:p>
        </p:txBody>
      </p:sp>
      <p:sp>
        <p:nvSpPr>
          <p:cNvPr id="145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437375" y="4765685"/>
            <a:ext cx="249425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2"/>
          <p:cNvSpPr txBox="1"/>
          <p:nvPr/>
        </p:nvSpPr>
        <p:spPr>
          <a:xfrm>
            <a:off x="198120" y="121494"/>
            <a:ext cx="37185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+mn-lt"/>
                <a:ea typeface="+mn-ea"/>
                <a:cs typeface="+mn-cs"/>
                <a:sym typeface="FreightSans Pro Book"/>
              </a:defRPr>
            </a:lvl1pPr>
          </a:lstStyle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Stakeholders Committee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Preferred Plan</a:t>
            </a:r>
            <a:endParaRPr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216" y="4476749"/>
            <a:ext cx="4114800" cy="56412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437375" y="4765685"/>
            <a:ext cx="249425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599" y="-1"/>
            <a:ext cx="4776108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 descr="C:\Users\Christine\Documents\Production\PR-Compton\Compton Planning Commission Map - Public Pl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-22532"/>
            <a:ext cx="4953000" cy="5166032"/>
          </a:xfrm>
          <a:prstGeom prst="rect">
            <a:avLst/>
          </a:prstGeom>
          <a:noFill/>
        </p:spPr>
      </p:pic>
      <p:pic>
        <p:nvPicPr>
          <p:cNvPr id="3075" name="Picture 3" descr="C:\Users\Christine\Documents\Production\PR-Compton\Compton Planning Commission Map - Public Pl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-22534"/>
            <a:ext cx="4953000" cy="5166033"/>
          </a:xfrm>
          <a:prstGeom prst="rect">
            <a:avLst/>
          </a:prstGeom>
          <a:noFill/>
        </p:spPr>
      </p:pic>
      <p:pic>
        <p:nvPicPr>
          <p:cNvPr id="4098" name="Picture 2" descr="C:\Users\Christine\Documents\Production\PR-Compton\Compton Planning Commission Map - Stakeholders Pl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953000" cy="51435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5791200" y="3562350"/>
            <a:ext cx="0" cy="2286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>
            <a:off x="5638800" y="3562350"/>
            <a:ext cx="0" cy="3048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V="1">
            <a:off x="5715000" y="1504950"/>
            <a:ext cx="0" cy="3048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/>
          <p:cNvCxnSpPr/>
          <p:nvPr/>
        </p:nvCxnSpPr>
        <p:spPr>
          <a:xfrm>
            <a:off x="5486400" y="1504950"/>
            <a:ext cx="0" cy="3048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4">
            <a:extLst>
              <a:ext uri="{FF2B5EF4-FFF2-40B4-BE49-F238E27FC236}">
                <a16:creationId xmlns:a16="http://schemas.microsoft.com/office/drawing/2014/main" id="{56325E77-F7E2-FC49-8F3C-80E6B5CE1515}"/>
              </a:ext>
            </a:extLst>
          </p:cNvPr>
          <p:cNvSpPr txBox="1"/>
          <p:nvPr/>
        </p:nvSpPr>
        <p:spPr>
          <a:xfrm>
            <a:off x="426719" y="864879"/>
            <a:ext cx="3489962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1" indent="-4572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5-8 attendees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Commercial alternative</a:t>
            </a:r>
          </a:p>
          <a:p>
            <a:pPr marL="457200" lvl="1" indent="-4572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Civic Center development with park space</a:t>
            </a:r>
          </a:p>
          <a:p>
            <a:pPr marL="457200" lvl="1" indent="-4572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Cultural development – music incubator &amp; museum</a:t>
            </a:r>
          </a:p>
          <a:p>
            <a:pPr marL="457200" lvl="1" indent="-4572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Compton Bl. narrowing and walk of fame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8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2"/>
          <p:cNvSpPr txBox="1"/>
          <p:nvPr/>
        </p:nvSpPr>
        <p:spPr>
          <a:xfrm>
            <a:off x="198120" y="121494"/>
            <a:ext cx="37185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+mn-lt"/>
                <a:ea typeface="+mn-ea"/>
                <a:cs typeface="+mn-cs"/>
                <a:sym typeface="FreightSans Pro Book"/>
              </a:defRPr>
            </a:lvl1pPr>
          </a:lstStyle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Public &amp; Planning Commission comments</a:t>
            </a:r>
            <a:endParaRPr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216" y="4476749"/>
            <a:ext cx="4114800" cy="56412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437375" y="4765685"/>
            <a:ext cx="249425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599" y="-1"/>
            <a:ext cx="4776108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 descr="C:\Users\Christine\Documents\Production\PR-Compton\Compton Planning Commission Map - Public Pl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-22532"/>
            <a:ext cx="4953000" cy="5166032"/>
          </a:xfrm>
          <a:prstGeom prst="rect">
            <a:avLst/>
          </a:prstGeom>
          <a:noFill/>
        </p:spPr>
      </p:pic>
      <p:pic>
        <p:nvPicPr>
          <p:cNvPr id="3075" name="Picture 3" descr="C:\Users\Christine\Documents\Production\PR-Compton\Compton Planning Commission Map - Public Pl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-22534"/>
            <a:ext cx="4953000" cy="5166033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V="1">
            <a:off x="5562600" y="3333750"/>
            <a:ext cx="0" cy="3048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5791200" y="3409950"/>
            <a:ext cx="0" cy="3048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 flipV="1">
            <a:off x="5486400" y="1657350"/>
            <a:ext cx="0" cy="3048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5715000" y="1733550"/>
            <a:ext cx="0" cy="3048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4">
            <a:extLst>
              <a:ext uri="{FF2B5EF4-FFF2-40B4-BE49-F238E27FC236}">
                <a16:creationId xmlns:a16="http://schemas.microsoft.com/office/drawing/2014/main" id="{01C65A54-28BC-9A4C-99EF-8364C3A1477D}"/>
              </a:ext>
            </a:extLst>
          </p:cNvPr>
          <p:cNvSpPr txBox="1"/>
          <p:nvPr/>
        </p:nvSpPr>
        <p:spPr>
          <a:xfrm>
            <a:off x="413113" y="930116"/>
            <a:ext cx="3489962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1" indent="-4572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40 responses from public</a:t>
            </a:r>
          </a:p>
          <a:p>
            <a:pPr marL="457200" lvl="1" indent="-4572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Commercial alternative </a:t>
            </a:r>
          </a:p>
          <a:p>
            <a:pPr marL="457200" lvl="1" indent="-4572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Concern about gentrification</a:t>
            </a:r>
          </a:p>
          <a:p>
            <a:pPr marL="457200" lvl="1" indent="-4572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Interest in creating more park space</a:t>
            </a:r>
          </a:p>
          <a:p>
            <a:pPr marL="457200" lvl="1" indent="-4572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Unsure about Compton Bl narrowing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65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10800000">
            <a:off x="-914400" y="-171450"/>
            <a:ext cx="11277600" cy="1066799"/>
          </a:xfrm>
          <a:prstGeom prst="rect">
            <a:avLst/>
          </a:prstGeom>
          <a:solidFill>
            <a:srgbClr val="00518E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2E3DD1-EC36-F945-8DF3-B8D3DFCA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4A4A5-3182-4DDF-B904-B83520D8220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CA9F2-A13E-5D41-BADF-720934C4789F}"/>
              </a:ext>
            </a:extLst>
          </p:cNvPr>
          <p:cNvSpPr txBox="1"/>
          <p:nvPr/>
        </p:nvSpPr>
        <p:spPr>
          <a:xfrm>
            <a:off x="0" y="571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Sidewalk &amp; Public Realm: Compton Blvd.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450A27-11E3-2044-9C02-FA402E969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9946" y="3039879"/>
            <a:ext cx="3321368" cy="1975669"/>
          </a:xfrm>
          <a:prstGeom prst="rect">
            <a:avLst/>
          </a:prstGeom>
          <a:noFill/>
        </p:spPr>
      </p:pic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2ED08D8C-9727-BE49-8784-DB5692796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9946" y="986161"/>
            <a:ext cx="3321368" cy="1949261"/>
          </a:xfrm>
          <a:prstGeom prst="rect">
            <a:avLst/>
          </a:prstGeom>
        </p:spPr>
      </p:pic>
      <p:pic>
        <p:nvPicPr>
          <p:cNvPr id="11" name="Picture 10" descr="A close up of a busy city street&#10;&#10;Description automatically generated">
            <a:extLst>
              <a:ext uri="{FF2B5EF4-FFF2-40B4-BE49-F238E27FC236}">
                <a16:creationId xmlns:a16="http://schemas.microsoft.com/office/drawing/2014/main" id="{6FFE18AC-05C2-4049-87D5-006FEB4EBF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1" y="3051676"/>
            <a:ext cx="2945807" cy="1963872"/>
          </a:xfrm>
          <a:prstGeom prst="rect">
            <a:avLst/>
          </a:prstGeom>
        </p:spPr>
      </p:pic>
      <p:pic>
        <p:nvPicPr>
          <p:cNvPr id="13" name="Picture 12" descr="A sign on the corner of a street&#10;&#10;Description automatically generated">
            <a:extLst>
              <a:ext uri="{FF2B5EF4-FFF2-40B4-BE49-F238E27FC236}">
                <a16:creationId xmlns:a16="http://schemas.microsoft.com/office/drawing/2014/main" id="{45F820EE-26C8-FE42-936A-58B9905FE1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73" y="2343150"/>
            <a:ext cx="1996277" cy="26617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615309-CEA4-0A43-BC29-692192D142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971550"/>
            <a:ext cx="2945808" cy="19638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6150ED-D054-184C-8AF6-F9893ECD17BD}"/>
              </a:ext>
            </a:extLst>
          </p:cNvPr>
          <p:cNvSpPr txBox="1"/>
          <p:nvPr/>
        </p:nvSpPr>
        <p:spPr>
          <a:xfrm>
            <a:off x="42073" y="1962150"/>
            <a:ext cx="148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Current (8’)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DF7624-FDA7-AA47-830C-B11423D0C7E0}"/>
              </a:ext>
            </a:extLst>
          </p:cNvPr>
          <p:cNvSpPr txBox="1"/>
          <p:nvPr/>
        </p:nvSpPr>
        <p:spPr>
          <a:xfrm>
            <a:off x="838200" y="895350"/>
            <a:ext cx="177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Other Downtowns (15-25’)</a:t>
            </a:r>
          </a:p>
        </p:txBody>
      </p:sp>
    </p:spTree>
    <p:extLst>
      <p:ext uri="{BB962C8B-B14F-4D97-AF65-F5344CB8AC3E}">
        <p14:creationId xmlns:p14="http://schemas.microsoft.com/office/powerpoint/2010/main" val="368993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10800000">
            <a:off x="-914400" y="-171450"/>
            <a:ext cx="11277600" cy="1066799"/>
          </a:xfrm>
          <a:prstGeom prst="rect">
            <a:avLst/>
          </a:prstGeom>
          <a:solidFill>
            <a:srgbClr val="00518E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2E3DD1-EC36-F945-8DF3-B8D3DFCA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4A4A5-3182-4DDF-B904-B83520D8220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95F7E-B956-9041-B96B-6166DB46E837}"/>
              </a:ext>
            </a:extLst>
          </p:cNvPr>
          <p:cNvSpPr txBox="1"/>
          <p:nvPr/>
        </p:nvSpPr>
        <p:spPr>
          <a:xfrm>
            <a:off x="228600" y="1123952"/>
            <a:ext cx="411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Village-like feel: Downtown Compton that serves as a destination as opposed to a pass-through area.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 Potential for Class IV protected bicycle lanes (</a:t>
            </a:r>
            <a:r>
              <a:rPr kumimoji="0" lang="en-US" sz="16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ie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between sidewalk curb and vehicle parking spaces)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 Widened sidewalks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 Shorter and safer crossings for pedestrians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 Reduced vehicle speeds, thus enhancing safety for all users.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48D91-6F0E-0D41-934E-C1AE97B258C2}"/>
              </a:ext>
            </a:extLst>
          </p:cNvPr>
          <p:cNvSpPr/>
          <p:nvPr/>
        </p:nvSpPr>
        <p:spPr>
          <a:xfrm>
            <a:off x="4419600" y="11239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Vehicle delays at the larger arterial intersections would increase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e.g. Compton/Alameda (AM rush hour): +15 seconds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   (PM rush hour): +35 seconds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CA9F2-A13E-5D41-BADF-720934C4789F}"/>
              </a:ext>
            </a:extLst>
          </p:cNvPr>
          <p:cNvSpPr txBox="1"/>
          <p:nvPr/>
        </p:nvSpPr>
        <p:spPr>
          <a:xfrm>
            <a:off x="0" y="571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Compton Bl. Narrowing: Pros &amp; Cons</a:t>
            </a:r>
          </a:p>
        </p:txBody>
      </p:sp>
    </p:spTree>
    <p:extLst>
      <p:ext uri="{BB962C8B-B14F-4D97-AF65-F5344CB8AC3E}">
        <p14:creationId xmlns:p14="http://schemas.microsoft.com/office/powerpoint/2010/main" val="77712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B261-273A-924B-BFFF-8609BB43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4A4A5-3182-4DDF-B904-B83520D8220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42846-EE8B-454C-B9B7-4E119BA65A69}"/>
              </a:ext>
            </a:extLst>
          </p:cNvPr>
          <p:cNvSpPr/>
          <p:nvPr/>
        </p:nvSpPr>
        <p:spPr>
          <a:xfrm rot="10800000">
            <a:off x="-914400" y="-171450"/>
            <a:ext cx="11277600" cy="1066799"/>
          </a:xfrm>
          <a:prstGeom prst="rect">
            <a:avLst/>
          </a:prstGeom>
          <a:solidFill>
            <a:srgbClr val="00518E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B10AD-9CA3-DF4A-8731-4BEFFB3BA3D9}"/>
              </a:ext>
            </a:extLst>
          </p:cNvPr>
          <p:cNvSpPr txBox="1"/>
          <p:nvPr/>
        </p:nvSpPr>
        <p:spPr>
          <a:xfrm>
            <a:off x="0" y="571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Willowbrook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Alt A (Traditional Couplet)</a:t>
            </a:r>
          </a:p>
        </p:txBody>
      </p:sp>
      <p:pic>
        <p:nvPicPr>
          <p:cNvPr id="2050" name="Picture 2" descr="C:\Users\Christine\Documents\Production\PR-Compton\Outreach\Workshop 2\Willowbrook Av - Traditional Couplet NO CONTEX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859722"/>
            <a:ext cx="2925257" cy="4203094"/>
          </a:xfrm>
          <a:prstGeom prst="rect">
            <a:avLst/>
          </a:prstGeom>
          <a:noFill/>
        </p:spPr>
      </p:pic>
      <p:pic>
        <p:nvPicPr>
          <p:cNvPr id="8" name="Picture 2" descr="C:\Users\Christine\Documents\Production\PR-Compton\Outreach\Workshop 2\Willowbrook Av - Traditional Couplet NO CONTE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262" y="1487873"/>
            <a:ext cx="5027738" cy="294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722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B261-273A-924B-BFFF-8609BB43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4A4A5-3182-4DDF-B904-B83520D8220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42846-EE8B-454C-B9B7-4E119BA65A69}"/>
              </a:ext>
            </a:extLst>
          </p:cNvPr>
          <p:cNvSpPr/>
          <p:nvPr/>
        </p:nvSpPr>
        <p:spPr>
          <a:xfrm rot="10800000">
            <a:off x="-914400" y="-171450"/>
            <a:ext cx="11277600" cy="1066799"/>
          </a:xfrm>
          <a:prstGeom prst="rect">
            <a:avLst/>
          </a:prstGeom>
          <a:solidFill>
            <a:srgbClr val="00518E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B10AD-9CA3-DF4A-8731-4BEFFB3BA3D9}"/>
              </a:ext>
            </a:extLst>
          </p:cNvPr>
          <p:cNvSpPr txBox="1"/>
          <p:nvPr/>
        </p:nvSpPr>
        <p:spPr>
          <a:xfrm>
            <a:off x="0" y="571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Willowbrook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Alt A (Traditional Couplet)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EC9C91-2A83-8B43-B852-224DDBFC4BBD}"/>
              </a:ext>
            </a:extLst>
          </p:cNvPr>
          <p:cNvSpPr/>
          <p:nvPr/>
        </p:nvSpPr>
        <p:spPr>
          <a:xfrm>
            <a:off x="318977" y="1212545"/>
            <a:ext cx="41148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Pros: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More intuitive for casual drivers and thus safer for all users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Adds bike lanes on both sides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Allows drivers coming from the west along Compton Blvd to access the station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16065E-25AC-A947-98FA-F072B6F48814}"/>
              </a:ext>
            </a:extLst>
          </p:cNvPr>
          <p:cNvSpPr/>
          <p:nvPr/>
        </p:nvSpPr>
        <p:spPr>
          <a:xfrm>
            <a:off x="4253023" y="1208558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Cons: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Need to remove and reorient the existing bus station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Need to remove islands and build new gates on all legs of Compton/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Willowbrook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intersection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Lengthens Sheriff’s Department path leaving station to north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“Texas” U-turn movements require additional signal operations to avoid getting stuck on the tracks</a:t>
            </a:r>
          </a:p>
        </p:txBody>
      </p:sp>
    </p:spTree>
    <p:extLst>
      <p:ext uri="{BB962C8B-B14F-4D97-AF65-F5344CB8AC3E}">
        <p14:creationId xmlns:p14="http://schemas.microsoft.com/office/powerpoint/2010/main" val="295463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B261-273A-924B-BFFF-8609BB43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4A4A5-3182-4DDF-B904-B83520D8220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42846-EE8B-454C-B9B7-4E119BA65A69}"/>
              </a:ext>
            </a:extLst>
          </p:cNvPr>
          <p:cNvSpPr/>
          <p:nvPr/>
        </p:nvSpPr>
        <p:spPr>
          <a:xfrm rot="10800000">
            <a:off x="-914400" y="-171450"/>
            <a:ext cx="11277600" cy="1066799"/>
          </a:xfrm>
          <a:prstGeom prst="rect">
            <a:avLst/>
          </a:prstGeom>
          <a:solidFill>
            <a:srgbClr val="00518E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B10AD-9CA3-DF4A-8731-4BEFFB3BA3D9}"/>
              </a:ext>
            </a:extLst>
          </p:cNvPr>
          <p:cNvSpPr txBox="1"/>
          <p:nvPr/>
        </p:nvSpPr>
        <p:spPr>
          <a:xfrm>
            <a:off x="0" y="571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Willowbrook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Alt B (Reverse Couplet)</a:t>
            </a:r>
          </a:p>
        </p:txBody>
      </p:sp>
      <p:pic>
        <p:nvPicPr>
          <p:cNvPr id="3074" name="Picture 2" descr="C:\Users\Christine\Documents\Production\PR-Compton\Outreach\Workshop 2\Willowbrook Av - Reverse Couplet NO CONTEX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313" y="903793"/>
            <a:ext cx="3290887" cy="4202936"/>
          </a:xfrm>
          <a:prstGeom prst="rect">
            <a:avLst/>
          </a:prstGeom>
          <a:noFill/>
        </p:spPr>
      </p:pic>
      <p:pic>
        <p:nvPicPr>
          <p:cNvPr id="8" name="Picture 2" descr="C:\Users\Christine\Documents\Production\PR-Compton\Outreach\Workshop 2\Willowbrook Av - Reverse Couplet NO CONTE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934" y="1581150"/>
            <a:ext cx="4387885" cy="2741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243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B261-273A-924B-BFFF-8609BB43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4A4A5-3182-4DDF-B904-B83520D8220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42846-EE8B-454C-B9B7-4E119BA65A69}"/>
              </a:ext>
            </a:extLst>
          </p:cNvPr>
          <p:cNvSpPr/>
          <p:nvPr/>
        </p:nvSpPr>
        <p:spPr>
          <a:xfrm rot="10800000">
            <a:off x="-914400" y="-171450"/>
            <a:ext cx="11277600" cy="1066799"/>
          </a:xfrm>
          <a:prstGeom prst="rect">
            <a:avLst/>
          </a:prstGeom>
          <a:solidFill>
            <a:srgbClr val="00518E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B10AD-9CA3-DF4A-8731-4BEFFB3BA3D9}"/>
              </a:ext>
            </a:extLst>
          </p:cNvPr>
          <p:cNvSpPr txBox="1"/>
          <p:nvPr/>
        </p:nvSpPr>
        <p:spPr>
          <a:xfrm>
            <a:off x="0" y="571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Willowbrook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Alt B (Reverse Couplet)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EC9C91-2A83-8B43-B852-224DDBFC4BBD}"/>
              </a:ext>
            </a:extLst>
          </p:cNvPr>
          <p:cNvSpPr/>
          <p:nvPr/>
        </p:nvSpPr>
        <p:spPr>
          <a:xfrm>
            <a:off x="318977" y="1212545"/>
            <a:ext cx="41148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Pros: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Adds bike lanes on both sides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Allows for direct downtown access from Rosecrans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Requires only minor modifications to existing bus station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16065E-25AC-A947-98FA-F072B6F48814}"/>
              </a:ext>
            </a:extLst>
          </p:cNvPr>
          <p:cNvSpPr/>
          <p:nvPr/>
        </p:nvSpPr>
        <p:spPr>
          <a:xfrm>
            <a:off x="4253023" y="1208558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Cons: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Less intuitive, therefore less safety benefit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No new station access for drivers coming from the west</a:t>
            </a:r>
          </a:p>
        </p:txBody>
      </p:sp>
    </p:spTree>
    <p:extLst>
      <p:ext uri="{BB962C8B-B14F-4D97-AF65-F5344CB8AC3E}">
        <p14:creationId xmlns:p14="http://schemas.microsoft.com/office/powerpoint/2010/main" val="1025579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ristine\Documents\Production\PR-Compton\Outreach\Workshop 2\Willowbrook Av - Existing Improved NO CONTEX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787789"/>
            <a:ext cx="3290887" cy="436855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B261-273A-924B-BFFF-8609BB43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4A4A5-3182-4DDF-B904-B83520D8220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42846-EE8B-454C-B9B7-4E119BA65A69}"/>
              </a:ext>
            </a:extLst>
          </p:cNvPr>
          <p:cNvSpPr/>
          <p:nvPr/>
        </p:nvSpPr>
        <p:spPr>
          <a:xfrm rot="10800000">
            <a:off x="-914400" y="-171450"/>
            <a:ext cx="11277600" cy="1066799"/>
          </a:xfrm>
          <a:prstGeom prst="rect">
            <a:avLst/>
          </a:prstGeom>
          <a:solidFill>
            <a:srgbClr val="00518E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B10AD-9CA3-DF4A-8731-4BEFFB3BA3D9}"/>
              </a:ext>
            </a:extLst>
          </p:cNvPr>
          <p:cNvSpPr txBox="1"/>
          <p:nvPr/>
        </p:nvSpPr>
        <p:spPr>
          <a:xfrm>
            <a:off x="0" y="571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Willowbrook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Alt C (Existing Pattern)</a:t>
            </a:r>
          </a:p>
        </p:txBody>
      </p:sp>
      <p:pic>
        <p:nvPicPr>
          <p:cNvPr id="8" name="Picture 2" descr="C:\Users\Christine\Documents\Production\PR-Compton\Outreach\Workshop 2\Willowbrook Av - Existing Improved NO CONTE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177" y="1575075"/>
            <a:ext cx="4387780" cy="2741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44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15603" y="4765348"/>
            <a:ext cx="171197" cy="27767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02204E-EBF6-CC43-9A12-3061555CF0DF}"/>
              </a:ext>
            </a:extLst>
          </p:cNvPr>
          <p:cNvSpPr/>
          <p:nvPr/>
        </p:nvSpPr>
        <p:spPr>
          <a:xfrm>
            <a:off x="685800" y="1352550"/>
            <a:ext cx="259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Next Stop Compton will create a new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Compton Station Specific Plan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Picture 3" descr="C:\Users\Christine\Documents\Production\PR-Compton\Compton Map.jpg">
            <a:extLst>
              <a:ext uri="{FF2B5EF4-FFF2-40B4-BE49-F238E27FC236}">
                <a16:creationId xmlns:a16="http://schemas.microsoft.com/office/drawing/2014/main" id="{F5103A9C-D224-6A45-967F-79E347A86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803" y="438150"/>
            <a:ext cx="4495800" cy="4016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58514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B261-273A-924B-BFFF-8609BB43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4A4A5-3182-4DDF-B904-B83520D8220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42846-EE8B-454C-B9B7-4E119BA65A69}"/>
              </a:ext>
            </a:extLst>
          </p:cNvPr>
          <p:cNvSpPr/>
          <p:nvPr/>
        </p:nvSpPr>
        <p:spPr>
          <a:xfrm rot="10800000">
            <a:off x="-914400" y="-171450"/>
            <a:ext cx="11277600" cy="1066799"/>
          </a:xfrm>
          <a:prstGeom prst="rect">
            <a:avLst/>
          </a:prstGeom>
          <a:solidFill>
            <a:srgbClr val="00518E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B10AD-9CA3-DF4A-8731-4BEFFB3BA3D9}"/>
              </a:ext>
            </a:extLst>
          </p:cNvPr>
          <p:cNvSpPr txBox="1"/>
          <p:nvPr/>
        </p:nvSpPr>
        <p:spPr>
          <a:xfrm>
            <a:off x="0" y="571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Willowbrook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Alt C (Existing Pattern)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EC9C91-2A83-8B43-B852-224DDBFC4BBD}"/>
              </a:ext>
            </a:extLst>
          </p:cNvPr>
          <p:cNvSpPr/>
          <p:nvPr/>
        </p:nvSpPr>
        <p:spPr>
          <a:xfrm>
            <a:off x="318977" y="1212545"/>
            <a:ext cx="41148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Pros: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Allows easier vehicular access for residents of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Willowbrook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West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Intersection has decent traffic flow currently because most left turns are prohibited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Keeps COMPTON letters plaza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16065E-25AC-A947-98FA-F072B6F48814}"/>
              </a:ext>
            </a:extLst>
          </p:cNvPr>
          <p:cNvSpPr/>
          <p:nvPr/>
        </p:nvSpPr>
        <p:spPr>
          <a:xfrm>
            <a:off x="4253023" y="120855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Cons: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Current configuration is confusing and dangerous for new visitors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No bike lanes on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Willowbrook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West (east side only)</a:t>
            </a:r>
          </a:p>
        </p:txBody>
      </p:sp>
    </p:spTree>
    <p:extLst>
      <p:ext uri="{BB962C8B-B14F-4D97-AF65-F5344CB8AC3E}">
        <p14:creationId xmlns:p14="http://schemas.microsoft.com/office/powerpoint/2010/main" val="289102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next stop compton…"/>
          <p:cNvSpPr txBox="1">
            <a:spLocks noGrp="1"/>
          </p:cNvSpPr>
          <p:nvPr>
            <p:ph type="title"/>
          </p:nvPr>
        </p:nvSpPr>
        <p:spPr>
          <a:xfrm>
            <a:off x="1217612" y="3140076"/>
            <a:ext cx="7772401" cy="1295072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rPr dirty="0"/>
              <a:t>next stop </a:t>
            </a:r>
            <a:r>
              <a:rPr dirty="0" err="1"/>
              <a:t>compton</a:t>
            </a:r>
            <a:endParaRPr dirty="0"/>
          </a:p>
          <a:p>
            <a:pPr>
              <a:defRPr sz="3800"/>
            </a:pPr>
            <a:r>
              <a:rPr lang="en-US" dirty="0">
                <a:latin typeface="Calibri" panose="020F0502020204030204" pitchFamily="34" charset="0"/>
              </a:rPr>
              <a:t>City council study session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459" name="May 14, 2020…"/>
          <p:cNvSpPr txBox="1">
            <a:spLocks noGrp="1"/>
          </p:cNvSpPr>
          <p:nvPr>
            <p:ph type="body" sz="quarter" idx="1"/>
          </p:nvPr>
        </p:nvSpPr>
        <p:spPr>
          <a:xfrm>
            <a:off x="1217612" y="3869135"/>
            <a:ext cx="7772401" cy="112514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July 28</a:t>
            </a:r>
            <a:r>
              <a:rPr dirty="0"/>
              <a:t>, 2020</a:t>
            </a:r>
          </a:p>
          <a:p>
            <a:r>
              <a:rPr dirty="0"/>
              <a:t>The Arroyo Group</a:t>
            </a:r>
          </a:p>
        </p:txBody>
      </p:sp>
      <p:sp>
        <p:nvSpPr>
          <p:cNvPr id="460" name="Rectangle 18"/>
          <p:cNvSpPr/>
          <p:nvPr/>
        </p:nvSpPr>
        <p:spPr>
          <a:xfrm rot="10800000">
            <a:off x="-17860" y="-43983"/>
            <a:ext cx="1011834" cy="5231466"/>
          </a:xfrm>
          <a:prstGeom prst="rect">
            <a:avLst/>
          </a:prstGeom>
          <a:solidFill>
            <a:srgbClr val="005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reightSans Pro Book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1" name="compton_logo.png" descr="compton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24" y="4059659"/>
            <a:ext cx="902866" cy="902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Metro Logo Hollow.png" descr="Metro Logo Hol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040" y="4305363"/>
            <a:ext cx="1461012" cy="657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3.jpeg" descr="image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7999" y="0"/>
            <a:ext cx="2099819" cy="1574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G_2648.jpg" descr="IMG_26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1501" y="0"/>
            <a:ext cx="2099819" cy="1574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G_2733.jpg" descr="IMG_27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9103" y="1091"/>
            <a:ext cx="2096909" cy="1572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G_2767.jpg" descr="IMG_27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28847" y="0"/>
            <a:ext cx="2099820" cy="1574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P1090796.JPG" descr="P10907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2584" y="1433858"/>
            <a:ext cx="2070649" cy="1380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P1090800.jpg" descr="P10908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61501" y="1433858"/>
            <a:ext cx="2070002" cy="1380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Screen Shot 2019-01-10 at 10.06.16 AM.png" descr="Screen Shot 2019-01-10 at 10.06.16 A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8152" y="1426863"/>
            <a:ext cx="2406787" cy="1394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Screen Shot 2019-01-10 at 10.18.59 AM.png" descr="Screen Shot 2019-01-10 at 10.18.59 A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05055" y="1430292"/>
            <a:ext cx="2152525" cy="1387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8"/>
          <p:cNvSpPr/>
          <p:nvPr/>
        </p:nvSpPr>
        <p:spPr>
          <a:xfrm rot="10800000">
            <a:off x="-914400" y="-95250"/>
            <a:ext cx="11277600" cy="980339"/>
          </a:xfrm>
          <a:prstGeom prst="rect">
            <a:avLst/>
          </a:prstGeom>
          <a:solidFill>
            <a:srgbClr val="005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reightSans Pro Book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Box 3"/>
          <p:cNvSpPr txBox="1"/>
          <p:nvPr/>
        </p:nvSpPr>
        <p:spPr>
          <a:xfrm>
            <a:off x="45719" y="57150"/>
            <a:ext cx="90525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DDD9C3"/>
                </a:solidFill>
                <a:latin typeface="FreightSans Pro Semibold"/>
                <a:ea typeface="FreightSans Pro Semibold"/>
                <a:cs typeface="FreightSans Pro Semibold"/>
                <a:sym typeface="FreightSans Pro Semibold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 of the Specific Plan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TextBox 14"/>
          <p:cNvSpPr txBox="1"/>
          <p:nvPr/>
        </p:nvSpPr>
        <p:spPr>
          <a:xfrm>
            <a:off x="426718" y="1200150"/>
            <a:ext cx="8290561" cy="346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800"/>
              </a:spcBef>
              <a:buSzPct val="100000"/>
              <a:defRPr sz="2400" b="1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“Building a better downtown”</a:t>
            </a:r>
          </a:p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400" b="1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Promote new development and rehabilitation</a:t>
            </a:r>
          </a:p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400" b="1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transit ridership</a:t>
            </a:r>
          </a:p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400" b="1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Strengthen local identity and unique sense of place</a:t>
            </a:r>
          </a:p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400" b="1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Create employment, career and advancement opportunities</a:t>
            </a:r>
          </a:p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400" b="1">
                <a:latin typeface="+mn-lt"/>
                <a:ea typeface="+mn-ea"/>
                <a:cs typeface="+mn-cs"/>
                <a:sym typeface="FreightSans Pro Book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Create a pedestrian- and bike-friendly environment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15603" y="4765348"/>
            <a:ext cx="171197" cy="27767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8"/>
          <p:cNvSpPr/>
          <p:nvPr/>
        </p:nvSpPr>
        <p:spPr>
          <a:xfrm rot="10800000">
            <a:off x="-914400" y="-95250"/>
            <a:ext cx="11277600" cy="980339"/>
          </a:xfrm>
          <a:prstGeom prst="rect">
            <a:avLst/>
          </a:prstGeom>
          <a:solidFill>
            <a:srgbClr val="005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reightSans Pro Book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Box 3"/>
          <p:cNvSpPr txBox="1"/>
          <p:nvPr/>
        </p:nvSpPr>
        <p:spPr>
          <a:xfrm>
            <a:off x="45719" y="57150"/>
            <a:ext cx="90525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DDD9C3"/>
                </a:solidFill>
                <a:latin typeface="FreightSans Pro Semibold"/>
                <a:ea typeface="FreightSans Pro Semibold"/>
                <a:cs typeface="FreightSans Pro Semibold"/>
                <a:sym typeface="FreightSans Pro Semibold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Outreach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15603" y="4765348"/>
            <a:ext cx="171197" cy="27767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C7C17729-ACEF-2A41-8FF8-D073AF845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441" y="1157292"/>
            <a:ext cx="2407920" cy="1805940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1171CFEC-89E7-3B4D-B7B5-5AB26530E1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280" y="1157292"/>
            <a:ext cx="2407920" cy="1805940"/>
          </a:xfrm>
          <a:prstGeom prst="rect">
            <a:avLst/>
          </a:prstGeom>
        </p:spPr>
      </p:pic>
      <p:pic>
        <p:nvPicPr>
          <p:cNvPr id="7" name="Picture 6" descr="A sign sitting on top of a grass covered field&#10;&#10;Description automatically generated">
            <a:extLst>
              <a:ext uri="{FF2B5EF4-FFF2-40B4-BE49-F238E27FC236}">
                <a16:creationId xmlns:a16="http://schemas.microsoft.com/office/drawing/2014/main" id="{FCDF2C53-2744-5E4A-8AB2-D3DC9BC593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441" y="3071937"/>
            <a:ext cx="2407920" cy="1805940"/>
          </a:xfrm>
          <a:prstGeom prst="rect">
            <a:avLst/>
          </a:prstGeom>
        </p:spPr>
      </p:pic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4CDA992-018D-F749-A6AE-5A450C5D67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280" y="3071937"/>
            <a:ext cx="2407920" cy="18059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0F9C95-DDDE-D749-8240-9853E0A6A049}"/>
              </a:ext>
            </a:extLst>
          </p:cNvPr>
          <p:cNvSpPr txBox="1"/>
          <p:nvPr/>
        </p:nvSpPr>
        <p:spPr>
          <a:xfrm>
            <a:off x="426721" y="1276350"/>
            <a:ext cx="3962400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Open Mic Night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err="1"/>
              <a:t>YouthBuild</a:t>
            </a:r>
            <a:endParaRPr lang="en-US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Online Survey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Christmas Parade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Stakeholder interviews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Developer interviews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Stakeholders Committee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Planning Commission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2279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8"/>
          <p:cNvSpPr/>
          <p:nvPr/>
        </p:nvSpPr>
        <p:spPr>
          <a:xfrm rot="10800000">
            <a:off x="-914400" y="-95250"/>
            <a:ext cx="11277600" cy="980339"/>
          </a:xfrm>
          <a:prstGeom prst="rect">
            <a:avLst/>
          </a:prstGeom>
          <a:solidFill>
            <a:srgbClr val="005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reightSans Pro Book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Box 3"/>
          <p:cNvSpPr txBox="1"/>
          <p:nvPr/>
        </p:nvSpPr>
        <p:spPr>
          <a:xfrm>
            <a:off x="45719" y="57150"/>
            <a:ext cx="90525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DDD9C3"/>
                </a:solidFill>
                <a:latin typeface="FreightSans Pro Semibold"/>
                <a:ea typeface="FreightSans Pro Semibold"/>
                <a:cs typeface="FreightSans Pro Semibold"/>
                <a:sym typeface="FreightSans Pro Semibold"/>
              </a:defRPr>
            </a:lvl1pPr>
          </a:lstStyle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Compton Values</a:t>
            </a:r>
          </a:p>
        </p:txBody>
      </p:sp>
      <p:sp>
        <p:nvSpPr>
          <p:cNvPr id="110" name="TextBox 14"/>
          <p:cNvSpPr txBox="1"/>
          <p:nvPr/>
        </p:nvSpPr>
        <p:spPr>
          <a:xfrm>
            <a:off x="426719" y="1123950"/>
            <a:ext cx="8290561" cy="373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400" b="1">
                <a:latin typeface="+mn-lt"/>
                <a:ea typeface="+mn-ea"/>
                <a:cs typeface="+mn-cs"/>
                <a:sym typeface="FreightSans Pro Book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Brother’s Keeper: Compton is a family-oriented community where people look out for each other. </a:t>
            </a:r>
          </a:p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400" b="1">
                <a:latin typeface="+mn-lt"/>
                <a:ea typeface="+mn-ea"/>
                <a:cs typeface="+mn-cs"/>
                <a:sym typeface="FreightSans Pro Book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Compton Proud: Compton is proud of its unique and historic community.</a:t>
            </a:r>
          </a:p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400" b="1">
                <a:latin typeface="+mn-lt"/>
                <a:ea typeface="+mn-ea"/>
                <a:cs typeface="+mn-cs"/>
                <a:sym typeface="FreightSans Pro Book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Hub of Culture: Compton creates culture that spreads worldwide, yet contributes to the city.</a:t>
            </a:r>
          </a:p>
          <a:p>
            <a:pPr marL="285750" indent="-285750">
              <a:spcBef>
                <a:spcPts val="1800"/>
              </a:spcBef>
              <a:buSzPct val="100000"/>
              <a:buFont typeface="Arial"/>
              <a:buChar char="•"/>
              <a:defRPr sz="2400" b="1">
                <a:latin typeface="+mn-lt"/>
                <a:ea typeface="+mn-ea"/>
                <a:cs typeface="+mn-cs"/>
                <a:sym typeface="FreightSans Pro Book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Building the Future: Compton invests in educational, artistic, recreational and career opportunities for its youth.</a:t>
            </a:r>
          </a:p>
        </p:txBody>
      </p:sp>
      <p:sp>
        <p:nvSpPr>
          <p:cNvPr id="11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15603" y="4765348"/>
            <a:ext cx="171197" cy="27767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77298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8"/>
          <p:cNvSpPr/>
          <p:nvPr/>
        </p:nvSpPr>
        <p:spPr>
          <a:xfrm rot="10800000">
            <a:off x="-914400" y="-95250"/>
            <a:ext cx="11277600" cy="980339"/>
          </a:xfrm>
          <a:prstGeom prst="rect">
            <a:avLst/>
          </a:prstGeom>
          <a:solidFill>
            <a:srgbClr val="00518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reightSans Pro Book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3"/>
          <p:cNvSpPr txBox="1"/>
          <p:nvPr/>
        </p:nvSpPr>
        <p:spPr>
          <a:xfrm>
            <a:off x="45719" y="57150"/>
            <a:ext cx="90525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DDD9C3"/>
                </a:solidFill>
                <a:latin typeface="FreightSans Pro Semibold"/>
                <a:ea typeface="FreightSans Pro Semibold"/>
                <a:cs typeface="FreightSans Pro Semibold"/>
                <a:sym typeface="FreightSans Pro Semibold"/>
              </a:defRPr>
            </a:lvl1pPr>
          </a:lstStyle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Community Priorities</a:t>
            </a:r>
          </a:p>
        </p:txBody>
      </p:sp>
      <p:sp>
        <p:nvSpPr>
          <p:cNvPr id="115" name="TextBox 14"/>
          <p:cNvSpPr txBox="1"/>
          <p:nvPr/>
        </p:nvSpPr>
        <p:spPr>
          <a:xfrm>
            <a:off x="579119" y="1098550"/>
            <a:ext cx="8290561" cy="360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1200"/>
              </a:spcBef>
              <a:buSzPct val="100000"/>
              <a:buAutoNum type="arabicPeriod"/>
              <a:defRPr sz="2400">
                <a:latin typeface="+mn-lt"/>
                <a:ea typeface="+mn-ea"/>
                <a:cs typeface="+mn-cs"/>
                <a:sym typeface="FreightSans Pro Book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Maintenance and Security</a:t>
            </a:r>
          </a:p>
          <a:p>
            <a:pPr marL="342900" indent="-342900">
              <a:spcBef>
                <a:spcPts val="1200"/>
              </a:spcBef>
              <a:buSzPct val="100000"/>
              <a:buAutoNum type="arabicPeriod"/>
              <a:defRPr sz="2400">
                <a:latin typeface="+mn-lt"/>
                <a:ea typeface="+mn-ea"/>
                <a:cs typeface="+mn-cs"/>
                <a:sym typeface="FreightSans Pro Book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Housing</a:t>
            </a:r>
          </a:p>
          <a:p>
            <a:pPr marL="342900" indent="-342900">
              <a:spcBef>
                <a:spcPts val="1200"/>
              </a:spcBef>
              <a:buSzPct val="100000"/>
              <a:buAutoNum type="arabicPeriod"/>
              <a:defRPr sz="2400">
                <a:latin typeface="+mn-lt"/>
                <a:ea typeface="+mn-ea"/>
                <a:cs typeface="+mn-cs"/>
                <a:sym typeface="FreightSans Pro Book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Retail Amenities and Entertainment</a:t>
            </a:r>
          </a:p>
          <a:p>
            <a:pPr marL="342900" indent="-342900">
              <a:spcBef>
                <a:spcPts val="1200"/>
              </a:spcBef>
              <a:buSzPct val="100000"/>
              <a:buAutoNum type="arabicPeriod"/>
              <a:defRPr sz="2400">
                <a:latin typeface="+mn-lt"/>
                <a:ea typeface="+mn-ea"/>
                <a:cs typeface="+mn-cs"/>
                <a:sym typeface="FreightSans Pro Book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Community Gardens and Urban Greening</a:t>
            </a:r>
          </a:p>
          <a:p>
            <a:pPr marL="342900" indent="-342900">
              <a:spcBef>
                <a:spcPts val="1200"/>
              </a:spcBef>
              <a:buSzPct val="100000"/>
              <a:buAutoNum type="arabicPeriod"/>
              <a:defRPr sz="2400">
                <a:latin typeface="+mn-lt"/>
                <a:ea typeface="+mn-ea"/>
                <a:cs typeface="+mn-cs"/>
                <a:sym typeface="FreightSans Pro Book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Pedestrian and Bicycle Mobility</a:t>
            </a:r>
          </a:p>
          <a:p>
            <a:pPr marL="342900" indent="-342900">
              <a:spcBef>
                <a:spcPts val="1200"/>
              </a:spcBef>
              <a:buSzPct val="100000"/>
              <a:buAutoNum type="arabicPeriod"/>
              <a:defRPr sz="2400">
                <a:latin typeface="+mn-lt"/>
                <a:ea typeface="+mn-ea"/>
                <a:cs typeface="+mn-cs"/>
                <a:sym typeface="FreightSans Pro Book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Arts and Culture</a:t>
            </a:r>
          </a:p>
          <a:p>
            <a:pPr marL="342900" indent="-342900">
              <a:spcBef>
                <a:spcPts val="1200"/>
              </a:spcBef>
              <a:buSzPct val="100000"/>
              <a:buAutoNum type="arabicPeriod"/>
              <a:defRPr sz="2400">
                <a:latin typeface="+mn-lt"/>
                <a:ea typeface="+mn-ea"/>
                <a:cs typeface="+mn-cs"/>
                <a:sym typeface="FreightSans Pro Book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Quality Job Creation</a:t>
            </a:r>
          </a:p>
        </p:txBody>
      </p:sp>
      <p:sp>
        <p:nvSpPr>
          <p:cNvPr id="11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15922" y="4765685"/>
            <a:ext cx="17087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sp>
        <p:nvSpPr>
          <p:cNvPr id="117" name="Ranked by # votes in…"/>
          <p:cNvSpPr txBox="1"/>
          <p:nvPr/>
        </p:nvSpPr>
        <p:spPr>
          <a:xfrm>
            <a:off x="6325022" y="1605106"/>
            <a:ext cx="2109649" cy="6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FreightSans Pro Medium"/>
                <a:ea typeface="FreightSans Pro Medium"/>
                <a:cs typeface="FreightSans Pro Medium"/>
                <a:sym typeface="FreightSans Pro Medium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Ranked by # votes in </a:t>
            </a:r>
          </a:p>
          <a:p>
            <a:pPr>
              <a:defRPr i="1">
                <a:latin typeface="FreightSans Pro Medium"/>
                <a:ea typeface="FreightSans Pro Medium"/>
                <a:cs typeface="FreightSans Pro Medium"/>
                <a:sym typeface="FreightSans Pro Medium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surveys and at events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3074424"/>
            <a:ext cx="4114800" cy="56412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198120" y="121494"/>
            <a:ext cx="37185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+mn-lt"/>
                <a:ea typeface="+mn-ea"/>
                <a:cs typeface="+mn-cs"/>
                <a:sym typeface="FreightSans Pro Book"/>
              </a:defRPr>
            </a:lvl1pPr>
          </a:lstStyle>
          <a:p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A – Cultural Alternative</a:t>
            </a:r>
          </a:p>
        </p:txBody>
      </p:sp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00199"/>
            <a:ext cx="4114799" cy="18187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 7"/>
          <p:cNvSpPr/>
          <p:nvPr/>
        </p:nvSpPr>
        <p:spPr>
          <a:xfrm>
            <a:off x="0" y="2952750"/>
            <a:ext cx="41148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515922" y="4765685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67892" y="0"/>
            <a:ext cx="4776109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321823"/>
            <a:ext cx="4123766" cy="175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2" descr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3074424"/>
            <a:ext cx="4114800" cy="564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0199"/>
            <a:ext cx="4114800" cy="1818779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extBox 6"/>
          <p:cNvSpPr txBox="1"/>
          <p:nvPr/>
        </p:nvSpPr>
        <p:spPr>
          <a:xfrm>
            <a:off x="198120" y="121494"/>
            <a:ext cx="37185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+mn-lt"/>
                <a:ea typeface="+mn-ea"/>
                <a:cs typeface="+mn-cs"/>
                <a:sym typeface="FreightSans Pro Book"/>
              </a:defRPr>
            </a:lvl1pPr>
          </a:lstStyle>
          <a:p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B – Greening Alternative</a:t>
            </a:r>
          </a:p>
        </p:txBody>
      </p:sp>
      <p:sp>
        <p:nvSpPr>
          <p:cNvPr id="132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15922" y="4765685"/>
            <a:ext cx="17087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02785" y="0"/>
            <a:ext cx="4741215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321823"/>
            <a:ext cx="4123766" cy="175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3074424"/>
            <a:ext cx="4114800" cy="564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00199"/>
            <a:ext cx="4114799" cy="1818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2" descr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11824"/>
            <a:ext cx="4724400" cy="5131676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Box 7"/>
          <p:cNvSpPr txBox="1"/>
          <p:nvPr/>
        </p:nvSpPr>
        <p:spPr>
          <a:xfrm>
            <a:off x="198120" y="121494"/>
            <a:ext cx="37185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+mn-lt"/>
                <a:ea typeface="+mn-ea"/>
                <a:cs typeface="+mn-cs"/>
                <a:sym typeface="FreightSans Pro Book"/>
              </a:defRPr>
            </a:lvl1pPr>
          </a:lstStyle>
          <a:p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C – Commercial Alternative</a:t>
            </a:r>
          </a:p>
        </p:txBody>
      </p:sp>
      <p:sp>
        <p:nvSpPr>
          <p:cNvPr id="140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15923" y="4765685"/>
            <a:ext cx="170878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EEECE1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FreightSans Pro Book"/>
        <a:ea typeface="FreightSans Pro Book"/>
        <a:cs typeface="FreightSans Pro Book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FreightSans Pro Book"/>
        <a:ea typeface="FreightSans Pro Book"/>
        <a:cs typeface="FreightSans Pro Book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718</Words>
  <Application>Microsoft Macintosh PowerPoint</Application>
  <PresentationFormat>On-screen Show (16:9)</PresentationFormat>
  <Paragraphs>131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1_Office Theme</vt:lpstr>
      <vt:lpstr>next stop compton CITY COUNCIL STUDY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stop compton City council study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stop compton STAKEHOLDERS COMMITTEE</dc:title>
  <dc:creator>Michael Antwine</dc:creator>
  <cp:lastModifiedBy>Philip Burns</cp:lastModifiedBy>
  <cp:revision>26</cp:revision>
  <dcterms:modified xsi:type="dcterms:W3CDTF">2020-07-28T15:47:16Z</dcterms:modified>
</cp:coreProperties>
</file>